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3" r:id="rId1"/>
  </p:sld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87" d="100"/>
          <a:sy n="87" d="100"/>
        </p:scale>
        <p:origin x="288"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1609849-72D8-4B4C-B7A1-F835B53634F3}"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839A8CB-0B1D-4DB0-8B5E-F8A2FE257BFB}" type="slidenum">
              <a:rPr lang="en-US" smtClean="0"/>
              <a:t>‹#›</a:t>
            </a:fld>
            <a:endParaRPr lang="en-US"/>
          </a:p>
        </p:txBody>
      </p:sp>
    </p:spTree>
    <p:extLst>
      <p:ext uri="{BB962C8B-B14F-4D97-AF65-F5344CB8AC3E}">
        <p14:creationId xmlns:p14="http://schemas.microsoft.com/office/powerpoint/2010/main" val="176947319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609849-72D8-4B4C-B7A1-F835B53634F3}"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9A8CB-0B1D-4DB0-8B5E-F8A2FE257BFB}" type="slidenum">
              <a:rPr lang="en-US" smtClean="0"/>
              <a:t>‹#›</a:t>
            </a:fld>
            <a:endParaRPr lang="en-US"/>
          </a:p>
        </p:txBody>
      </p:sp>
    </p:spTree>
    <p:extLst>
      <p:ext uri="{BB962C8B-B14F-4D97-AF65-F5344CB8AC3E}">
        <p14:creationId xmlns:p14="http://schemas.microsoft.com/office/powerpoint/2010/main" val="16199579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609849-72D8-4B4C-B7A1-F835B53634F3}"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9A8CB-0B1D-4DB0-8B5E-F8A2FE257BFB}" type="slidenum">
              <a:rPr lang="en-US" smtClean="0"/>
              <a:t>‹#›</a:t>
            </a:fld>
            <a:endParaRPr lang="en-US"/>
          </a:p>
        </p:txBody>
      </p:sp>
    </p:spTree>
    <p:extLst>
      <p:ext uri="{BB962C8B-B14F-4D97-AF65-F5344CB8AC3E}">
        <p14:creationId xmlns:p14="http://schemas.microsoft.com/office/powerpoint/2010/main" val="1461240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1609849-72D8-4B4C-B7A1-F835B53634F3}" type="datetimeFigureOut">
              <a:rPr lang="en-US" smtClean="0"/>
              <a:t>5/28/2020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39A8CB-0B1D-4DB0-8B5E-F8A2FE257BFB}" type="slidenum">
              <a:rPr lang="en-US" smtClean="0"/>
              <a:t>‹#›</a:t>
            </a:fld>
            <a:endParaRPr lang="en-US"/>
          </a:p>
        </p:txBody>
      </p:sp>
    </p:spTree>
    <p:extLst>
      <p:ext uri="{BB962C8B-B14F-4D97-AF65-F5344CB8AC3E}">
        <p14:creationId xmlns:p14="http://schemas.microsoft.com/office/powerpoint/2010/main" val="3458790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71609849-72D8-4B4C-B7A1-F835B53634F3}" type="datetimeFigureOut">
              <a:rPr lang="en-US" smtClean="0"/>
              <a:t>5/28/2020</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839A8CB-0B1D-4DB0-8B5E-F8A2FE257BFB}" type="slidenum">
              <a:rPr lang="en-US" smtClean="0"/>
              <a:t>‹#›</a:t>
            </a:fld>
            <a:endParaRPr lang="en-US"/>
          </a:p>
        </p:txBody>
      </p:sp>
    </p:spTree>
    <p:extLst>
      <p:ext uri="{BB962C8B-B14F-4D97-AF65-F5344CB8AC3E}">
        <p14:creationId xmlns:p14="http://schemas.microsoft.com/office/powerpoint/2010/main" val="235952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1609849-72D8-4B4C-B7A1-F835B53634F3}"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39A8CB-0B1D-4DB0-8B5E-F8A2FE257BFB}" type="slidenum">
              <a:rPr lang="en-US" smtClean="0"/>
              <a:t>‹#›</a:t>
            </a:fld>
            <a:endParaRPr lang="en-US"/>
          </a:p>
        </p:txBody>
      </p:sp>
    </p:spTree>
    <p:extLst>
      <p:ext uri="{BB962C8B-B14F-4D97-AF65-F5344CB8AC3E}">
        <p14:creationId xmlns:p14="http://schemas.microsoft.com/office/powerpoint/2010/main" val="3576464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1609849-72D8-4B4C-B7A1-F835B53634F3}" type="datetimeFigureOut">
              <a:rPr lang="en-US" smtClean="0"/>
              <a:t>5/28/2020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39A8CB-0B1D-4DB0-8B5E-F8A2FE257BFB}" type="slidenum">
              <a:rPr lang="en-US" smtClean="0"/>
              <a:t>‹#›</a:t>
            </a:fld>
            <a:endParaRPr lang="en-US"/>
          </a:p>
        </p:txBody>
      </p:sp>
    </p:spTree>
    <p:extLst>
      <p:ext uri="{BB962C8B-B14F-4D97-AF65-F5344CB8AC3E}">
        <p14:creationId xmlns:p14="http://schemas.microsoft.com/office/powerpoint/2010/main" val="2451766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1609849-72D8-4B4C-B7A1-F835B53634F3}" type="datetimeFigureOut">
              <a:rPr lang="en-US" smtClean="0"/>
              <a:t>5/28/2020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39A8CB-0B1D-4DB0-8B5E-F8A2FE257BFB}" type="slidenum">
              <a:rPr lang="en-US" smtClean="0"/>
              <a:t>‹#›</a:t>
            </a:fld>
            <a:endParaRPr lang="en-US"/>
          </a:p>
        </p:txBody>
      </p:sp>
    </p:spTree>
    <p:extLst>
      <p:ext uri="{BB962C8B-B14F-4D97-AF65-F5344CB8AC3E}">
        <p14:creationId xmlns:p14="http://schemas.microsoft.com/office/powerpoint/2010/main" val="3430632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609849-72D8-4B4C-B7A1-F835B53634F3}" type="datetimeFigureOut">
              <a:rPr lang="en-US" smtClean="0"/>
              <a:t>5/28/2020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39A8CB-0B1D-4DB0-8B5E-F8A2FE257BFB}" type="slidenum">
              <a:rPr lang="en-US" smtClean="0"/>
              <a:t>‹#›</a:t>
            </a:fld>
            <a:endParaRPr lang="en-US"/>
          </a:p>
        </p:txBody>
      </p:sp>
    </p:spTree>
    <p:extLst>
      <p:ext uri="{BB962C8B-B14F-4D97-AF65-F5344CB8AC3E}">
        <p14:creationId xmlns:p14="http://schemas.microsoft.com/office/powerpoint/2010/main" val="90571022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609849-72D8-4B4C-B7A1-F835B53634F3}" type="datetimeFigureOut">
              <a:rPr lang="en-US" smtClean="0"/>
              <a:t>5/28/2020</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839A8CB-0B1D-4DB0-8B5E-F8A2FE257BFB}" type="slidenum">
              <a:rPr lang="en-US" smtClean="0"/>
              <a:t>‹#›</a:t>
            </a:fld>
            <a:endParaRPr lang="en-US"/>
          </a:p>
        </p:txBody>
      </p:sp>
    </p:spTree>
    <p:extLst>
      <p:ext uri="{BB962C8B-B14F-4D97-AF65-F5344CB8AC3E}">
        <p14:creationId xmlns:p14="http://schemas.microsoft.com/office/powerpoint/2010/main" val="2823113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609849-72D8-4B4C-B7A1-F835B53634F3}" type="datetimeFigureOut">
              <a:rPr lang="en-US" smtClean="0"/>
              <a:t>5/28/2020</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839A8CB-0B1D-4DB0-8B5E-F8A2FE257BFB}" type="slidenum">
              <a:rPr lang="en-US" smtClean="0"/>
              <a:t>‹#›</a:t>
            </a:fld>
            <a:endParaRPr lang="en-US"/>
          </a:p>
        </p:txBody>
      </p:sp>
    </p:spTree>
    <p:extLst>
      <p:ext uri="{BB962C8B-B14F-4D97-AF65-F5344CB8AC3E}">
        <p14:creationId xmlns:p14="http://schemas.microsoft.com/office/powerpoint/2010/main" val="516854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1609849-72D8-4B4C-B7A1-F835B53634F3}" type="datetimeFigureOut">
              <a:rPr lang="en-US" smtClean="0"/>
              <a:t>5/28/2020</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839A8CB-0B1D-4DB0-8B5E-F8A2FE257BFB}" type="slidenum">
              <a:rPr lang="en-US" smtClean="0"/>
              <a:t>‹#›</a:t>
            </a:fld>
            <a:endParaRPr lang="en-US"/>
          </a:p>
        </p:txBody>
      </p:sp>
    </p:spTree>
    <p:extLst>
      <p:ext uri="{BB962C8B-B14F-4D97-AF65-F5344CB8AC3E}">
        <p14:creationId xmlns:p14="http://schemas.microsoft.com/office/powerpoint/2010/main" val="3402856789"/>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5.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5.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5.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6CB1E-41A9-4B58-86C1-C689A186CB83}"/>
              </a:ext>
            </a:extLst>
          </p:cNvPr>
          <p:cNvSpPr>
            <a:spLocks noGrp="1"/>
          </p:cNvSpPr>
          <p:nvPr>
            <p:ph type="ctrTitle"/>
          </p:nvPr>
        </p:nvSpPr>
        <p:spPr>
          <a:xfrm>
            <a:off x="2312964" y="1594836"/>
            <a:ext cx="9144000" cy="2387600"/>
          </a:xfrm>
        </p:spPr>
        <p:txBody>
          <a:bodyPr/>
          <a:lstStyle/>
          <a:p>
            <a:r>
              <a:rPr lang="en-US" dirty="0">
                <a:latin typeface="Times New Roman" panose="02020603050405020304" pitchFamily="18" charset="0"/>
                <a:cs typeface="Times New Roman" panose="02020603050405020304" pitchFamily="18" charset="0"/>
              </a:rPr>
              <a:t>Nuclear Based MRI</a:t>
            </a:r>
          </a:p>
        </p:txBody>
      </p:sp>
      <p:sp>
        <p:nvSpPr>
          <p:cNvPr id="3" name="Subtitle 2">
            <a:extLst>
              <a:ext uri="{FF2B5EF4-FFF2-40B4-BE49-F238E27FC236}">
                <a16:creationId xmlns:a16="http://schemas.microsoft.com/office/drawing/2014/main" id="{D529C5E4-ABF7-46C1-9DBC-DC866848CDCC}"/>
              </a:ext>
            </a:extLst>
          </p:cNvPr>
          <p:cNvSpPr>
            <a:spLocks noGrp="1"/>
          </p:cNvSpPr>
          <p:nvPr>
            <p:ph type="subTitle" idx="1"/>
          </p:nvPr>
        </p:nvSpPr>
        <p:spPr>
          <a:xfrm>
            <a:off x="1307690" y="4395020"/>
            <a:ext cx="9576619" cy="2317955"/>
          </a:xfrm>
        </p:spPr>
        <p:txBody>
          <a:bodyPr>
            <a:normAutofit fontScale="92500" lnSpcReduction="20000"/>
          </a:bodyPr>
          <a:lstStyle/>
          <a:p>
            <a:r>
              <a:rPr lang="en-US" sz="2600" b="1" u="sng" dirty="0">
                <a:latin typeface="Times New Roman" panose="02020603050405020304" pitchFamily="18" charset="0"/>
                <a:cs typeface="Times New Roman" panose="02020603050405020304" pitchFamily="18" charset="0"/>
              </a:rPr>
              <a:t>Under supervision of</a:t>
            </a:r>
            <a:r>
              <a:rPr lang="en-US" sz="2600" b="1" dirty="0">
                <a:latin typeface="Times New Roman" panose="02020603050405020304" pitchFamily="18" charset="0"/>
                <a:cs typeface="Times New Roman" panose="02020603050405020304" pitchFamily="18" charset="0"/>
              </a:rPr>
              <a:t> : </a:t>
            </a:r>
            <a:r>
              <a:rPr lang="en-US" sz="2600" dirty="0" err="1">
                <a:latin typeface="Times New Roman" panose="02020603050405020304" pitchFamily="18" charset="0"/>
                <a:cs typeface="Times New Roman" panose="02020603050405020304" pitchFamily="18" charset="0"/>
              </a:rPr>
              <a:t>Dr.Inas</a:t>
            </a:r>
            <a:r>
              <a:rPr lang="en-US" sz="2600" dirty="0">
                <a:latin typeface="Times New Roman" panose="02020603050405020304" pitchFamily="18" charset="0"/>
                <a:cs typeface="Times New Roman" panose="02020603050405020304" pitchFamily="18" charset="0"/>
              </a:rPr>
              <a:t> Yassine</a:t>
            </a:r>
          </a:p>
          <a:p>
            <a:r>
              <a:rPr lang="en-US" b="1" u="sng" dirty="0">
                <a:latin typeface="Times New Roman" panose="02020603050405020304" pitchFamily="18" charset="0"/>
                <a:cs typeface="Times New Roman" panose="02020603050405020304" pitchFamily="18" charset="0"/>
              </a:rPr>
              <a:t>Team Names:</a:t>
            </a:r>
          </a:p>
          <a:p>
            <a:r>
              <a:rPr lang="en-US" dirty="0">
                <a:latin typeface="Times New Roman" panose="02020603050405020304" pitchFamily="18" charset="0"/>
                <a:cs typeface="Times New Roman" panose="02020603050405020304" pitchFamily="18" charset="0"/>
              </a:rPr>
              <a:t>Marwa Abdullah </a:t>
            </a:r>
          </a:p>
          <a:p>
            <a:r>
              <a:rPr lang="en-US" dirty="0" err="1">
                <a:latin typeface="Times New Roman" panose="02020603050405020304" pitchFamily="18" charset="0"/>
                <a:cs typeface="Times New Roman" panose="02020603050405020304" pitchFamily="18" charset="0"/>
              </a:rPr>
              <a:t>Menna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Hamdy</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Mostafa Yehia</a:t>
            </a:r>
          </a:p>
          <a:p>
            <a:r>
              <a:rPr lang="en-US" dirty="0">
                <a:latin typeface="Times New Roman" panose="02020603050405020304" pitchFamily="18" charset="0"/>
                <a:cs typeface="Times New Roman" panose="02020603050405020304" pitchFamily="18" charset="0"/>
              </a:rPr>
              <a:t>Fady </a:t>
            </a:r>
            <a:r>
              <a:rPr lang="en-US" dirty="0" err="1">
                <a:latin typeface="Times New Roman" panose="02020603050405020304" pitchFamily="18" charset="0"/>
                <a:cs typeface="Times New Roman" panose="02020603050405020304" pitchFamily="18" charset="0"/>
              </a:rPr>
              <a:t>Tadrous</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032996"/>
      </p:ext>
    </p:extLst>
  </p:cSld>
  <p:clrMapOvr>
    <a:masterClrMapping/>
  </p:clrMapOvr>
  <mc:AlternateContent xmlns:mc="http://schemas.openxmlformats.org/markup-compatibility/2006" xmlns:p14="http://schemas.microsoft.com/office/powerpoint/2010/main">
    <mc:Choice Requires="p14">
      <p:transition spd="slow" p14:dur="2000" advTm="2689"/>
    </mc:Choice>
    <mc:Fallback xmlns="">
      <p:transition spd="slow" advTm="268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FDA6F-91FA-439E-842E-FA0E1DB520C7}"/>
              </a:ext>
            </a:extLst>
          </p:cNvPr>
          <p:cNvSpPr>
            <a:spLocks noGrp="1"/>
          </p:cNvSpPr>
          <p:nvPr>
            <p:ph type="title"/>
          </p:nvPr>
        </p:nvSpPr>
        <p:spPr>
          <a:xfrm>
            <a:off x="524162" y="403947"/>
            <a:ext cx="10515600" cy="1325563"/>
          </a:xfrm>
        </p:spPr>
        <p:txBody>
          <a:bodyPr>
            <a:normAutofit/>
          </a:bodyPr>
          <a:lstStyle/>
          <a:p>
            <a:r>
              <a:rPr lang="en-US" sz="3600" b="1" dirty="0">
                <a:solidFill>
                  <a:srgbClr val="C00000"/>
                </a:solidFill>
                <a:latin typeface="Times New Roman" panose="02020603050405020304" pitchFamily="18" charset="0"/>
                <a:cs typeface="Times New Roman" panose="02020603050405020304" pitchFamily="18" charset="0"/>
              </a:rPr>
              <a:t>Fat/Water Imaging: </a:t>
            </a:r>
            <a:endParaRPr lang="en-US" sz="36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F82BD66-8DA6-4A1B-B228-3FA880D9B1F9}"/>
              </a:ext>
            </a:extLst>
          </p:cNvPr>
          <p:cNvSpPr>
            <a:spLocks noGrp="1"/>
          </p:cNvSpPr>
          <p:nvPr>
            <p:ph idx="1"/>
          </p:nvPr>
        </p:nvSpPr>
        <p:spPr>
          <a:xfrm>
            <a:off x="981362" y="1539517"/>
            <a:ext cx="10058400" cy="4050792"/>
          </a:xfrm>
        </p:spPr>
        <p:txBody>
          <a:bodyPr>
            <a:normAutofit/>
          </a:bodyPr>
          <a:lstStyle/>
          <a:p>
            <a:pPr algn="ctr"/>
            <a:r>
              <a:rPr lang="en-US" sz="2400" dirty="0">
                <a:latin typeface="Times New Roman" panose="02020603050405020304" pitchFamily="18" charset="0"/>
                <a:cs typeface="Times New Roman" panose="02020603050405020304" pitchFamily="18" charset="0"/>
              </a:rPr>
              <a:t>Many MRAC strategies use fat-water separation imaging methods, also known as “Dixon” or “IDEAL” methods [5]. These methods acquire data at multiple echo times (TEs). </a:t>
            </a:r>
          </a:p>
          <a:p>
            <a:pPr algn="ctr"/>
            <a:r>
              <a:rPr lang="en-US" sz="2400" dirty="0">
                <a:latin typeface="Times New Roman" panose="02020603050405020304" pitchFamily="18" charset="0"/>
                <a:cs typeface="Times New Roman" panose="02020603050405020304" pitchFamily="18" charset="0"/>
              </a:rPr>
              <a:t>For MRAC, typically two-point Dixon approaches are used, as they are faster and the smooth field variation assumption has been shown to be robust for clinical imaging. </a:t>
            </a:r>
          </a:p>
        </p:txBody>
      </p:sp>
      <p:pic>
        <p:nvPicPr>
          <p:cNvPr id="4" name="Picture 3">
            <a:extLst>
              <a:ext uri="{FF2B5EF4-FFF2-40B4-BE49-F238E27FC236}">
                <a16:creationId xmlns:a16="http://schemas.microsoft.com/office/drawing/2014/main" id="{D5932507-3A9E-40EE-BD75-FE9BC7F189E3}"/>
              </a:ext>
            </a:extLst>
          </p:cNvPr>
          <p:cNvPicPr>
            <a:picLocks noChangeAspect="1"/>
          </p:cNvPicPr>
          <p:nvPr/>
        </p:nvPicPr>
        <p:blipFill>
          <a:blip r:embed="rId4"/>
          <a:stretch>
            <a:fillRect/>
          </a:stretch>
        </p:blipFill>
        <p:spPr>
          <a:xfrm>
            <a:off x="794327" y="3800997"/>
            <a:ext cx="5484349" cy="2654987"/>
          </a:xfrm>
          <a:prstGeom prst="rect">
            <a:avLst/>
          </a:prstGeom>
        </p:spPr>
      </p:pic>
      <p:pic>
        <p:nvPicPr>
          <p:cNvPr id="5" name="Fat-water Imaging-[AudioTrimmer.com]">
            <a:hlinkClick r:id="" action="ppaction://media"/>
            <a:extLst>
              <a:ext uri="{FF2B5EF4-FFF2-40B4-BE49-F238E27FC236}">
                <a16:creationId xmlns:a16="http://schemas.microsoft.com/office/drawing/2014/main" id="{86866C62-1662-4704-902B-3CDF0D074D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93567" y="6212302"/>
            <a:ext cx="487363" cy="487363"/>
          </a:xfrm>
          <a:prstGeom prst="rect">
            <a:avLst/>
          </a:prstGeom>
        </p:spPr>
      </p:pic>
    </p:spTree>
    <p:extLst>
      <p:ext uri="{BB962C8B-B14F-4D97-AF65-F5344CB8AC3E}">
        <p14:creationId xmlns:p14="http://schemas.microsoft.com/office/powerpoint/2010/main" val="770880527"/>
      </p:ext>
    </p:extLst>
  </p:cSld>
  <p:clrMapOvr>
    <a:masterClrMapping/>
  </p:clrMapOvr>
  <mc:AlternateContent xmlns:mc="http://schemas.openxmlformats.org/markup-compatibility/2006" xmlns:p14="http://schemas.microsoft.com/office/powerpoint/2010/main">
    <mc:Choice Requires="p14">
      <p:transition spd="slow" p14:dur="2000" advTm="60483"/>
    </mc:Choice>
    <mc:Fallback xmlns="">
      <p:transition spd="slow" advTm="60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F14BA-FEE1-4F92-82B9-72A03C72CFD3}"/>
              </a:ext>
            </a:extLst>
          </p:cNvPr>
          <p:cNvSpPr>
            <a:spLocks noGrp="1"/>
          </p:cNvSpPr>
          <p:nvPr>
            <p:ph type="title"/>
          </p:nvPr>
        </p:nvSpPr>
        <p:spPr>
          <a:xfrm>
            <a:off x="533399" y="426171"/>
            <a:ext cx="10515600" cy="1325563"/>
          </a:xfrm>
        </p:spPr>
        <p:txBody>
          <a:bodyPr>
            <a:normAutofit/>
          </a:bodyPr>
          <a:lstStyle/>
          <a:p>
            <a:r>
              <a:rPr lang="en-US" sz="3600" b="1" dirty="0">
                <a:solidFill>
                  <a:srgbClr val="C00000"/>
                </a:solidFill>
                <a:latin typeface="Times New Roman" panose="02020603050405020304" pitchFamily="18" charset="0"/>
                <a:cs typeface="Times New Roman" panose="02020603050405020304" pitchFamily="18" charset="0"/>
              </a:rPr>
              <a:t>Bone Imaging:</a:t>
            </a:r>
            <a:endParaRPr lang="en-US" sz="36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948C578-3137-475D-AAA9-963B3FE8A7E8}"/>
              </a:ext>
            </a:extLst>
          </p:cNvPr>
          <p:cNvSpPr>
            <a:spLocks noGrp="1"/>
          </p:cNvSpPr>
          <p:nvPr>
            <p:ph idx="1"/>
          </p:nvPr>
        </p:nvSpPr>
        <p:spPr>
          <a:xfrm>
            <a:off x="681181" y="1751734"/>
            <a:ext cx="11510819" cy="4351338"/>
          </a:xfrm>
        </p:spPr>
        <p:txBody>
          <a:bodyPr>
            <a:normAutofit/>
          </a:bodyPr>
          <a:lstStyle/>
          <a:p>
            <a:pPr algn="ctr"/>
            <a:r>
              <a:rPr lang="en-US" sz="2400" dirty="0">
                <a:latin typeface="Times New Roman" panose="02020603050405020304" pitchFamily="18" charset="0"/>
                <a:cs typeface="Times New Roman" panose="02020603050405020304" pitchFamily="18" charset="0"/>
              </a:rPr>
              <a:t>Conventional MR imaging pulse sequences don’t detect any signal from the bone due to its rapid MR signal decay </a:t>
            </a:r>
            <a:r>
              <a:rPr lang="en-US" sz="2400" dirty="0" err="1">
                <a:latin typeface="Times New Roman" panose="02020603050405020304" pitchFamily="18" charset="0"/>
                <a:cs typeface="Times New Roman" panose="02020603050405020304" pitchFamily="18" charset="0"/>
              </a:rPr>
              <a:t>rate.This</a:t>
            </a:r>
            <a:r>
              <a:rPr lang="en-US" sz="2400" dirty="0">
                <a:latin typeface="Times New Roman" panose="02020603050405020304" pitchFamily="18" charset="0"/>
                <a:cs typeface="Times New Roman" panose="02020603050405020304" pitchFamily="18" charset="0"/>
              </a:rPr>
              <a:t> has been a challenge in PET/MRI because the bone has the largest photon attenuation among all tissue types but is difficult to image with MRI</a:t>
            </a:r>
          </a:p>
          <a:p>
            <a:pPr algn="ctr"/>
            <a:endParaRPr lang="en-US" sz="24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Specialized MRI pulse sequences (UTE and ZTE) pulse sequences, offer to capture the rapidly decaying signal from the bone and thus are being developed and applied to improve MRAC. </a:t>
            </a:r>
          </a:p>
        </p:txBody>
      </p:sp>
      <p:pic>
        <p:nvPicPr>
          <p:cNvPr id="4" name="Picture 3">
            <a:extLst>
              <a:ext uri="{FF2B5EF4-FFF2-40B4-BE49-F238E27FC236}">
                <a16:creationId xmlns:a16="http://schemas.microsoft.com/office/drawing/2014/main" id="{0DD72F84-EB3D-49F1-A6DD-A30FB16A6204}"/>
              </a:ext>
            </a:extLst>
          </p:cNvPr>
          <p:cNvPicPr/>
          <p:nvPr/>
        </p:nvPicPr>
        <p:blipFill>
          <a:blip r:embed="rId4">
            <a:extLst>
              <a:ext uri="{28A0092B-C50C-407E-A947-70E740481C1C}">
                <a14:useLocalDpi xmlns:a14="http://schemas.microsoft.com/office/drawing/2010/main" val="0"/>
              </a:ext>
            </a:extLst>
          </a:blip>
          <a:stretch>
            <a:fillRect/>
          </a:stretch>
        </p:blipFill>
        <p:spPr>
          <a:xfrm>
            <a:off x="849745" y="4128655"/>
            <a:ext cx="4304145" cy="2429163"/>
          </a:xfrm>
          <a:prstGeom prst="rect">
            <a:avLst/>
          </a:prstGeom>
        </p:spPr>
      </p:pic>
      <p:pic>
        <p:nvPicPr>
          <p:cNvPr id="5" name="Bone Imaging-[AudioTrimmer.com]">
            <a:hlinkClick r:id="" action="ppaction://media"/>
            <a:extLst>
              <a:ext uri="{FF2B5EF4-FFF2-40B4-BE49-F238E27FC236}">
                <a16:creationId xmlns:a16="http://schemas.microsoft.com/office/drawing/2014/main" id="{8DC9F67D-D31B-4D28-B178-F491701997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3840" y="6219555"/>
            <a:ext cx="487363" cy="487363"/>
          </a:xfrm>
          <a:prstGeom prst="rect">
            <a:avLst/>
          </a:prstGeom>
        </p:spPr>
      </p:pic>
    </p:spTree>
    <p:extLst>
      <p:ext uri="{BB962C8B-B14F-4D97-AF65-F5344CB8AC3E}">
        <p14:creationId xmlns:p14="http://schemas.microsoft.com/office/powerpoint/2010/main" val="1727719553"/>
      </p:ext>
    </p:extLst>
  </p:cSld>
  <p:clrMapOvr>
    <a:masterClrMapping/>
  </p:clrMapOvr>
  <mc:AlternateContent xmlns:mc="http://schemas.openxmlformats.org/markup-compatibility/2006" xmlns:p14="http://schemas.microsoft.com/office/powerpoint/2010/main">
    <mc:Choice Requires="p14">
      <p:transition spd="slow" p14:dur="2000" advTm="54346"/>
    </mc:Choice>
    <mc:Fallback xmlns="">
      <p:transition spd="slow" advTm="54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34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E9770-E525-42FE-8F25-2003B7A6C328}"/>
              </a:ext>
            </a:extLst>
          </p:cNvPr>
          <p:cNvSpPr>
            <a:spLocks noGrp="1"/>
          </p:cNvSpPr>
          <p:nvPr>
            <p:ph type="title"/>
          </p:nvPr>
        </p:nvSpPr>
        <p:spPr>
          <a:xfrm>
            <a:off x="533400" y="402071"/>
            <a:ext cx="10515600" cy="1325563"/>
          </a:xfrm>
        </p:spPr>
        <p:txBody>
          <a:bodyPr>
            <a:normAutofit/>
          </a:bodyPr>
          <a:lstStyle/>
          <a:p>
            <a:r>
              <a:rPr lang="en-US" sz="3600" b="1" dirty="0">
                <a:solidFill>
                  <a:srgbClr val="C00000"/>
                </a:solidFill>
                <a:latin typeface="Times New Roman" panose="02020603050405020304" pitchFamily="18" charset="0"/>
                <a:cs typeface="Times New Roman" panose="02020603050405020304" pitchFamily="18" charset="0"/>
              </a:rPr>
              <a:t>Diffusion-Weighted Imaging:</a:t>
            </a:r>
            <a:endParaRPr lang="en-US" sz="36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1EEE7CA-CE2E-4CCF-9D34-4954A093270A}"/>
              </a:ext>
            </a:extLst>
          </p:cNvPr>
          <p:cNvSpPr>
            <a:spLocks noGrp="1"/>
          </p:cNvSpPr>
          <p:nvPr>
            <p:ph idx="1"/>
          </p:nvPr>
        </p:nvSpPr>
        <p:spPr>
          <a:xfrm>
            <a:off x="930564" y="2104591"/>
            <a:ext cx="10515600" cy="4351338"/>
          </a:xfrm>
        </p:spPr>
        <p:txBody>
          <a:bodyPr>
            <a:normAutofit/>
          </a:bodyPr>
          <a:lstStyle/>
          <a:p>
            <a:pPr algn="ctr"/>
            <a:r>
              <a:rPr lang="en-US" sz="2400" dirty="0">
                <a:latin typeface="Times New Roman" panose="02020603050405020304" pitchFamily="18" charset="0"/>
                <a:cs typeface="Times New Roman" panose="02020603050405020304" pitchFamily="18" charset="0"/>
              </a:rPr>
              <a:t>(DWI) is often achieved by playing out two identical gradient lobes on either sides of the refocusing RF pulse of a spin-echo pulse sequence. Immediately after the RF excitation pulse, all spins are aligned along the same direction in the transverse plane. </a:t>
            </a:r>
          </a:p>
          <a:p>
            <a:pPr algn="ctr"/>
            <a:r>
              <a:rPr lang="en-US" sz="2400" dirty="0">
                <a:latin typeface="Times New Roman" panose="02020603050405020304" pitchFamily="18" charset="0"/>
                <a:cs typeface="Times New Roman" panose="02020603050405020304" pitchFamily="18" charset="0"/>
              </a:rPr>
              <a:t>The amount of diffusion weighting is expressed by a quantity called b value. The higher the b value, the higher the amount of diffusion weighting. </a:t>
            </a:r>
            <a:endParaRPr lang="en-US" sz="2000" dirty="0">
              <a:latin typeface="Times New Roman" panose="02020603050405020304" pitchFamily="18" charset="0"/>
              <a:cs typeface="Times New Roman" panose="02020603050405020304" pitchFamily="18" charset="0"/>
            </a:endParaRPr>
          </a:p>
        </p:txBody>
      </p:sp>
      <p:pic>
        <p:nvPicPr>
          <p:cNvPr id="4" name="Diffusion weighted imaging-[AudioTrimmer.com]">
            <a:hlinkClick r:id="" action="ppaction://media"/>
            <a:extLst>
              <a:ext uri="{FF2B5EF4-FFF2-40B4-BE49-F238E27FC236}">
                <a16:creationId xmlns:a16="http://schemas.microsoft.com/office/drawing/2014/main" id="{1304CE89-5ED2-4B09-B1FA-BE378FB9577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46164" y="6212247"/>
            <a:ext cx="487363" cy="487363"/>
          </a:xfrm>
          <a:prstGeom prst="rect">
            <a:avLst/>
          </a:prstGeom>
        </p:spPr>
      </p:pic>
    </p:spTree>
    <p:extLst>
      <p:ext uri="{BB962C8B-B14F-4D97-AF65-F5344CB8AC3E}">
        <p14:creationId xmlns:p14="http://schemas.microsoft.com/office/powerpoint/2010/main" val="2596826979"/>
      </p:ext>
    </p:extLst>
  </p:cSld>
  <p:clrMapOvr>
    <a:masterClrMapping/>
  </p:clrMapOvr>
  <mc:AlternateContent xmlns:mc="http://schemas.openxmlformats.org/markup-compatibility/2006" xmlns:p14="http://schemas.microsoft.com/office/powerpoint/2010/main">
    <mc:Choice Requires="p14">
      <p:transition spd="slow" p14:dur="2000" advTm="90898"/>
    </mc:Choice>
    <mc:Fallback xmlns="">
      <p:transition spd="slow" advTm="90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8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5A03C-5268-4D26-A8D5-48EF7554737C}"/>
              </a:ext>
            </a:extLst>
          </p:cNvPr>
          <p:cNvSpPr>
            <a:spLocks noGrp="1"/>
          </p:cNvSpPr>
          <p:nvPr>
            <p:ph type="title"/>
          </p:nvPr>
        </p:nvSpPr>
        <p:spPr>
          <a:xfrm>
            <a:off x="561109" y="559088"/>
            <a:ext cx="10515600" cy="1325563"/>
          </a:xfrm>
        </p:spPr>
        <p:txBody>
          <a:bodyPr>
            <a:normAutofit/>
          </a:bodyPr>
          <a:lstStyle/>
          <a:p>
            <a:r>
              <a:rPr lang="en-US" sz="3600" b="1" dirty="0">
                <a:solidFill>
                  <a:srgbClr val="C00000"/>
                </a:solidFill>
                <a:latin typeface="Times New Roman" panose="02020603050405020304" pitchFamily="18" charset="0"/>
                <a:cs typeface="Times New Roman" panose="02020603050405020304" pitchFamily="18" charset="0"/>
              </a:rPr>
              <a:t>Whole-Body Diffusion-Weighted Imaging</a:t>
            </a:r>
            <a:endParaRPr lang="en-US" sz="36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D04B1EBA-02CF-4497-90D8-B9584ADDDE7D}"/>
              </a:ext>
            </a:extLst>
          </p:cNvPr>
          <p:cNvSpPr>
            <a:spLocks noGrp="1"/>
          </p:cNvSpPr>
          <p:nvPr>
            <p:ph idx="1"/>
          </p:nvPr>
        </p:nvSpPr>
        <p:spPr>
          <a:xfrm>
            <a:off x="838200" y="2342862"/>
            <a:ext cx="10515600" cy="4351338"/>
          </a:xfrm>
        </p:spPr>
        <p:txBody>
          <a:bodyPr>
            <a:normAutofit/>
          </a:bodyPr>
          <a:lstStyle/>
          <a:p>
            <a:pPr algn="ctr"/>
            <a:r>
              <a:rPr lang="en-US" sz="2400" dirty="0">
                <a:latin typeface="Times New Roman" panose="02020603050405020304" pitchFamily="18" charset="0"/>
                <a:cs typeface="Times New Roman" panose="02020603050405020304" pitchFamily="18" charset="0"/>
              </a:rPr>
              <a:t>STIR is the preferred fat-suppression method for whole-body imaging due to its robustness to B0 and B1 inhomogeneities, despite the lower intrinsic SNR. </a:t>
            </a:r>
          </a:p>
          <a:p>
            <a:pPr marL="0" indent="0" algn="ctr">
              <a:buNone/>
            </a:pPr>
            <a:endParaRPr lang="en-US" sz="24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DWIBS (diffusion- weighted imaging with background suppression). Whole-body diffusion imaging is performed axially, with coronal/sagittal reformats generated for the purpose of visualization. </a:t>
            </a:r>
          </a:p>
        </p:txBody>
      </p:sp>
      <p:pic>
        <p:nvPicPr>
          <p:cNvPr id="5" name="Whole body diffusion weighted imaging-[AudioTrimmer.com]">
            <a:hlinkClick r:id="" action="ppaction://media"/>
            <a:extLst>
              <a:ext uri="{FF2B5EF4-FFF2-40B4-BE49-F238E27FC236}">
                <a16:creationId xmlns:a16="http://schemas.microsoft.com/office/drawing/2014/main" id="{F633E256-20BD-44F8-BF7C-6B00F29663F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0013" y="6206837"/>
            <a:ext cx="487363" cy="487363"/>
          </a:xfrm>
          <a:prstGeom prst="rect">
            <a:avLst/>
          </a:prstGeom>
        </p:spPr>
      </p:pic>
    </p:spTree>
    <p:extLst>
      <p:ext uri="{BB962C8B-B14F-4D97-AF65-F5344CB8AC3E}">
        <p14:creationId xmlns:p14="http://schemas.microsoft.com/office/powerpoint/2010/main" val="2757858965"/>
      </p:ext>
    </p:extLst>
  </p:cSld>
  <p:clrMapOvr>
    <a:masterClrMapping/>
  </p:clrMapOvr>
  <mc:AlternateContent xmlns:mc="http://schemas.openxmlformats.org/markup-compatibility/2006" xmlns:p14="http://schemas.microsoft.com/office/powerpoint/2010/main">
    <mc:Choice Requires="p14">
      <p:transition spd="slow" p14:dur="2000" advTm="41910"/>
    </mc:Choice>
    <mc:Fallback xmlns="">
      <p:transition spd="slow" advTm="41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9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F59A9-CF33-45D0-AB7D-5B920727E0D5}"/>
              </a:ext>
            </a:extLst>
          </p:cNvPr>
          <p:cNvSpPr>
            <a:spLocks noGrp="1"/>
          </p:cNvSpPr>
          <p:nvPr>
            <p:ph type="title"/>
          </p:nvPr>
        </p:nvSpPr>
        <p:spPr/>
        <p:txBody>
          <a:bodyPr>
            <a:normAutofit/>
          </a:bodyPr>
          <a:lstStyle/>
          <a:p>
            <a:r>
              <a:rPr lang="en-US" sz="3600" b="1" dirty="0">
                <a:solidFill>
                  <a:srgbClr val="C00000"/>
                </a:solidFill>
                <a:latin typeface="Times New Roman" panose="02020603050405020304" pitchFamily="18" charset="0"/>
                <a:cs typeface="Times New Roman" panose="02020603050405020304" pitchFamily="18" charset="0"/>
              </a:rPr>
              <a:t>Lung Imaging:</a:t>
            </a:r>
            <a:endParaRPr lang="en-US" sz="3600" dirty="0">
              <a:solidFill>
                <a:srgbClr val="C00000"/>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9683178-5EB7-4163-A81F-315D25072E82}"/>
              </a:ext>
            </a:extLst>
          </p:cNvPr>
          <p:cNvSpPr>
            <a:spLocks noGrp="1"/>
          </p:cNvSpPr>
          <p:nvPr>
            <p:ph idx="1"/>
          </p:nvPr>
        </p:nvSpPr>
        <p:spPr>
          <a:xfrm>
            <a:off x="1022927" y="1825626"/>
            <a:ext cx="10515600" cy="4351338"/>
          </a:xfrm>
        </p:spPr>
        <p:txBody>
          <a:bodyPr>
            <a:normAutofit/>
          </a:bodyPr>
          <a:lstStyle/>
          <a:p>
            <a:r>
              <a:rPr lang="en-US" sz="2400" dirty="0">
                <a:latin typeface="Times New Roman" panose="02020603050405020304" pitchFamily="18" charset="0"/>
                <a:cs typeface="Times New Roman" panose="02020603050405020304" pitchFamily="18" charset="0"/>
              </a:rPr>
              <a:t>Pulmonary imaging is challenging for MRI due to low tissue density, motion, and rapid signal decay rates .</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ultrashort echo-time (UTE) and zero echo-time (ZTE) MRI pulse sequences, described previously are also a promising approach for lung imaging.</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Compressed sensing and parallel imaging strategies can also be incorporated to improve image quality </a:t>
            </a:r>
            <a:endParaRPr lang="en-US" sz="2000" dirty="0">
              <a:latin typeface="Times New Roman" panose="02020603050405020304" pitchFamily="18" charset="0"/>
              <a:cs typeface="Times New Roman" panose="02020603050405020304" pitchFamily="18" charset="0"/>
            </a:endParaRPr>
          </a:p>
        </p:txBody>
      </p:sp>
      <p:pic>
        <p:nvPicPr>
          <p:cNvPr id="4" name="Lung Imaging-[AudioTrimmer.com]">
            <a:hlinkClick r:id="" action="ppaction://media"/>
            <a:extLst>
              <a:ext uri="{FF2B5EF4-FFF2-40B4-BE49-F238E27FC236}">
                <a16:creationId xmlns:a16="http://schemas.microsoft.com/office/drawing/2014/main" id="{25816C3D-D00C-4F61-A4D0-DE425901AD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44929" y="6176964"/>
            <a:ext cx="487363" cy="487363"/>
          </a:xfrm>
          <a:prstGeom prst="rect">
            <a:avLst/>
          </a:prstGeom>
        </p:spPr>
      </p:pic>
    </p:spTree>
    <p:extLst>
      <p:ext uri="{BB962C8B-B14F-4D97-AF65-F5344CB8AC3E}">
        <p14:creationId xmlns:p14="http://schemas.microsoft.com/office/powerpoint/2010/main" val="2321369160"/>
      </p:ext>
    </p:extLst>
  </p:cSld>
  <p:clrMapOvr>
    <a:masterClrMapping/>
  </p:clrMapOvr>
  <mc:AlternateContent xmlns:mc="http://schemas.openxmlformats.org/markup-compatibility/2006" xmlns:p14="http://schemas.microsoft.com/office/powerpoint/2010/main">
    <mc:Choice Requires="p14">
      <p:transition spd="slow" p14:dur="2000" advTm="44832"/>
    </mc:Choice>
    <mc:Fallback xmlns="">
      <p:transition spd="slow" advTm="44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8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contrast in </a:t>
            </a:r>
            <a:r>
              <a:rPr lang="en-US" dirty="0" err="1" smtClean="0"/>
              <a:t>mri</a:t>
            </a:r>
            <a:endParaRPr lang="en-US" dirty="0"/>
          </a:p>
        </p:txBody>
      </p:sp>
      <p:sp>
        <p:nvSpPr>
          <p:cNvPr id="3" name="Content Placeholder 2"/>
          <p:cNvSpPr>
            <a:spLocks noGrp="1"/>
          </p:cNvSpPr>
          <p:nvPr>
            <p:ph idx="1"/>
          </p:nvPr>
        </p:nvSpPr>
        <p:spPr>
          <a:xfrm>
            <a:off x="1069848" y="2242593"/>
            <a:ext cx="2400465" cy="2263305"/>
          </a:xfrm>
        </p:spPr>
        <p:txBody>
          <a:bodyPr>
            <a:normAutofit/>
          </a:bodyPr>
          <a:lstStyle/>
          <a:p>
            <a:pPr lvl="0"/>
            <a:r>
              <a:rPr lang="en-US" dirty="0"/>
              <a:t>Proton Density</a:t>
            </a:r>
          </a:p>
          <a:p>
            <a:pPr lvl="0"/>
            <a:r>
              <a:rPr lang="en-US" dirty="0"/>
              <a:t>T</a:t>
            </a:r>
            <a:r>
              <a:rPr lang="en-US" baseline="-25000" dirty="0"/>
              <a:t>1</a:t>
            </a:r>
            <a:r>
              <a:rPr lang="en-US" dirty="0"/>
              <a:t> Time</a:t>
            </a:r>
          </a:p>
          <a:p>
            <a:pPr lvl="0"/>
            <a:r>
              <a:rPr lang="en-US" dirty="0"/>
              <a:t>T</a:t>
            </a:r>
            <a:r>
              <a:rPr lang="en-US" baseline="-25000" dirty="0"/>
              <a:t>2</a:t>
            </a:r>
            <a:r>
              <a:rPr lang="en-US" dirty="0"/>
              <a:t> </a:t>
            </a:r>
            <a:r>
              <a:rPr lang="en-US" dirty="0" smtClean="0"/>
              <a:t>Time</a:t>
            </a:r>
          </a:p>
          <a:p>
            <a:pPr lvl="0"/>
            <a:r>
              <a:rPr lang="en-US" dirty="0" smtClean="0"/>
              <a:t>Repetition Time</a:t>
            </a:r>
          </a:p>
          <a:p>
            <a:pPr lvl="0"/>
            <a:r>
              <a:rPr lang="en-US" dirty="0" smtClean="0"/>
              <a:t>Echo Time</a:t>
            </a:r>
            <a:endParaRPr lang="en-US" dirty="0"/>
          </a:p>
        </p:txBody>
      </p:sp>
      <p:pic>
        <p:nvPicPr>
          <p:cNvPr id="4" name="Slide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92653" y="6131805"/>
            <a:ext cx="609600" cy="609600"/>
          </a:xfrm>
          <a:prstGeom prst="rect">
            <a:avLst/>
          </a:prstGeom>
        </p:spPr>
      </p:pic>
    </p:spTree>
    <p:extLst>
      <p:ext uri="{BB962C8B-B14F-4D97-AF65-F5344CB8AC3E}">
        <p14:creationId xmlns:p14="http://schemas.microsoft.com/office/powerpoint/2010/main" val="156926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8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4">
            <a:extLst>
              <a:ext uri="{28A0092B-C50C-407E-A947-70E740481C1C}">
                <a14:useLocalDpi xmlns:a14="http://schemas.microsoft.com/office/drawing/2010/main" val="0"/>
              </a:ext>
            </a:extLst>
          </a:blip>
          <a:stretch>
            <a:fillRect/>
          </a:stretch>
        </p:blipFill>
        <p:spPr>
          <a:xfrm>
            <a:off x="2160517" y="2467778"/>
            <a:ext cx="7877061" cy="3205907"/>
          </a:xfrm>
          <a:prstGeom prst="rect">
            <a:avLst/>
          </a:prstGeom>
        </p:spPr>
      </p:pic>
      <p:sp>
        <p:nvSpPr>
          <p:cNvPr id="5" name="Title 1"/>
          <p:cNvSpPr>
            <a:spLocks noGrp="1"/>
          </p:cNvSpPr>
          <p:nvPr>
            <p:ph type="title"/>
          </p:nvPr>
        </p:nvSpPr>
        <p:spPr>
          <a:xfrm>
            <a:off x="1069848" y="484632"/>
            <a:ext cx="10058400" cy="1609344"/>
          </a:xfrm>
        </p:spPr>
        <p:txBody>
          <a:bodyPr/>
          <a:lstStyle/>
          <a:p>
            <a:r>
              <a:rPr lang="en-US" dirty="0" smtClean="0"/>
              <a:t>Repetition Time</a:t>
            </a:r>
            <a:endParaRPr lang="en-US" dirty="0"/>
          </a:p>
        </p:txBody>
      </p:sp>
      <p:pic>
        <p:nvPicPr>
          <p:cNvPr id="2" name="Slide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87768" y="6131805"/>
            <a:ext cx="609600" cy="609600"/>
          </a:xfrm>
          <a:prstGeom prst="rect">
            <a:avLst/>
          </a:prstGeom>
        </p:spPr>
      </p:pic>
    </p:spTree>
    <p:extLst>
      <p:ext uri="{BB962C8B-B14F-4D97-AF65-F5344CB8AC3E}">
        <p14:creationId xmlns:p14="http://schemas.microsoft.com/office/powerpoint/2010/main" val="235915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0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4">
            <a:extLst>
              <a:ext uri="{28A0092B-C50C-407E-A947-70E740481C1C}">
                <a14:useLocalDpi xmlns:a14="http://schemas.microsoft.com/office/drawing/2010/main" val="0"/>
              </a:ext>
            </a:extLst>
          </a:blip>
          <a:stretch>
            <a:fillRect/>
          </a:stretch>
        </p:blipFill>
        <p:spPr>
          <a:xfrm>
            <a:off x="2364329" y="2434728"/>
            <a:ext cx="7469437" cy="3051671"/>
          </a:xfrm>
          <a:prstGeom prst="rect">
            <a:avLst/>
          </a:prstGeom>
        </p:spPr>
      </p:pic>
      <p:sp>
        <p:nvSpPr>
          <p:cNvPr id="5" name="Title 1"/>
          <p:cNvSpPr>
            <a:spLocks noGrp="1"/>
          </p:cNvSpPr>
          <p:nvPr>
            <p:ph type="title"/>
          </p:nvPr>
        </p:nvSpPr>
        <p:spPr>
          <a:xfrm>
            <a:off x="1069848" y="484632"/>
            <a:ext cx="10058400" cy="1609344"/>
          </a:xfrm>
        </p:spPr>
        <p:txBody>
          <a:bodyPr/>
          <a:lstStyle/>
          <a:p>
            <a:r>
              <a:rPr lang="en-US" dirty="0" smtClean="0"/>
              <a:t>Echo Time</a:t>
            </a:r>
            <a:endParaRPr lang="en-US" dirty="0"/>
          </a:p>
        </p:txBody>
      </p:sp>
      <p:pic>
        <p:nvPicPr>
          <p:cNvPr id="2" name="Slide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5735" y="6142822"/>
            <a:ext cx="609600" cy="609600"/>
          </a:xfrm>
          <a:prstGeom prst="rect">
            <a:avLst/>
          </a:prstGeom>
        </p:spPr>
      </p:pic>
    </p:spTree>
    <p:extLst>
      <p:ext uri="{BB962C8B-B14F-4D97-AF65-F5344CB8AC3E}">
        <p14:creationId xmlns:p14="http://schemas.microsoft.com/office/powerpoint/2010/main" val="260394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2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PET/MRI </a:t>
            </a:r>
            <a:r>
              <a:rPr lang="en-US" b="1" dirty="0" smtClean="0"/>
              <a:t>Instrument</a:t>
            </a:r>
            <a:endParaRPr lang="en-US" dirty="0"/>
          </a:p>
        </p:txBody>
      </p:sp>
      <p:pic>
        <p:nvPicPr>
          <p:cNvPr id="4" name="Picture 3"/>
          <p:cNvPicPr/>
          <p:nvPr/>
        </p:nvPicPr>
        <p:blipFill>
          <a:blip r:embed="rId4">
            <a:extLst>
              <a:ext uri="{28A0092B-C50C-407E-A947-70E740481C1C}">
                <a14:useLocalDpi xmlns:a14="http://schemas.microsoft.com/office/drawing/2010/main" val="0"/>
              </a:ext>
            </a:extLst>
          </a:blip>
          <a:stretch>
            <a:fillRect/>
          </a:stretch>
        </p:blipFill>
        <p:spPr>
          <a:xfrm>
            <a:off x="3455000" y="2225407"/>
            <a:ext cx="5288096" cy="3547432"/>
          </a:xfrm>
          <a:prstGeom prst="rect">
            <a:avLst/>
          </a:prstGeom>
        </p:spPr>
      </p:pic>
      <p:pic>
        <p:nvPicPr>
          <p:cNvPr id="3" name="Slide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87769" y="6142821"/>
            <a:ext cx="609600" cy="609600"/>
          </a:xfrm>
          <a:prstGeom prst="rect">
            <a:avLst/>
          </a:prstGeom>
        </p:spPr>
      </p:pic>
    </p:spTree>
    <p:extLst>
      <p:ext uri="{BB962C8B-B14F-4D97-AF65-F5344CB8AC3E}">
        <p14:creationId xmlns:p14="http://schemas.microsoft.com/office/powerpoint/2010/main" val="394862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73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A634-2247-4027-AC8D-05087124AF15}"/>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7385EC5C-C7EA-4382-A387-5621BD7373F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15358074"/>
      </p:ext>
    </p:extLst>
  </p:cSld>
  <p:clrMapOvr>
    <a:masterClrMapping/>
  </p:clrMapOvr>
  <mc:AlternateContent xmlns:mc="http://schemas.openxmlformats.org/markup-compatibility/2006" xmlns:p14="http://schemas.microsoft.com/office/powerpoint/2010/main">
    <mc:Choice Requires="p14">
      <p:transition spd="slow" p14:dur="2000" advTm="1756"/>
    </mc:Choice>
    <mc:Fallback xmlns="">
      <p:transition spd="slow" advTm="1756"/>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3943A-B75D-479F-890B-3E31C5902F00}"/>
              </a:ext>
            </a:extLst>
          </p:cNvPr>
          <p:cNvSpPr>
            <a:spLocks noGrp="1"/>
          </p:cNvSpPr>
          <p:nvPr>
            <p:ph type="title"/>
          </p:nvPr>
        </p:nvSpPr>
        <p:spPr>
          <a:xfrm>
            <a:off x="478721" y="309141"/>
            <a:ext cx="10058400" cy="1609344"/>
          </a:xfrm>
        </p:spPr>
        <p:txBody>
          <a:bodyPr>
            <a:normAutofit/>
          </a:bodyPr>
          <a:lstStyle/>
          <a:p>
            <a:r>
              <a:rPr lang="en-US" sz="4000" b="1" dirty="0">
                <a:solidFill>
                  <a:srgbClr val="C00000"/>
                </a:solidFill>
                <a:latin typeface="Times New Roman" panose="02020603050405020304" pitchFamily="18" charset="0"/>
                <a:cs typeface="Times New Roman" panose="02020603050405020304" pitchFamily="18" charset="0"/>
              </a:rPr>
              <a:t>Sequence Objective</a:t>
            </a:r>
          </a:p>
        </p:txBody>
      </p:sp>
      <p:sp>
        <p:nvSpPr>
          <p:cNvPr id="3" name="Content Placeholder 2">
            <a:extLst>
              <a:ext uri="{FF2B5EF4-FFF2-40B4-BE49-F238E27FC236}">
                <a16:creationId xmlns:a16="http://schemas.microsoft.com/office/drawing/2014/main" id="{0E06B6DD-2DD5-4280-A7FD-77EE684C4B1A}"/>
              </a:ext>
            </a:extLst>
          </p:cNvPr>
          <p:cNvSpPr>
            <a:spLocks noGrp="1"/>
          </p:cNvSpPr>
          <p:nvPr>
            <p:ph idx="1"/>
          </p:nvPr>
        </p:nvSpPr>
        <p:spPr>
          <a:xfrm>
            <a:off x="594518" y="1550322"/>
            <a:ext cx="10515600" cy="4351338"/>
          </a:xfrm>
        </p:spPr>
        <p:txBody>
          <a:bodyPr>
            <a:noAutofit/>
          </a:bodyPr>
          <a:lstStyle/>
          <a:p>
            <a:r>
              <a:rPr lang="en-US" sz="3200" dirty="0">
                <a:latin typeface="Times New Roman" panose="02020603050405020304" pitchFamily="18" charset="0"/>
                <a:cs typeface="Times New Roman" panose="02020603050405020304" pitchFamily="18" charset="0"/>
              </a:rPr>
              <a:t>All hybrid PET/MRI systems  are mainly affected by suboptimal attenuation correction factors </a:t>
            </a:r>
          </a:p>
          <a:p>
            <a:r>
              <a:rPr lang="en-US" sz="3200" dirty="0">
                <a:latin typeface="Times New Roman" panose="02020603050405020304" pitchFamily="18" charset="0"/>
                <a:cs typeface="Times New Roman" panose="02020603050405020304" pitchFamily="18" charset="0"/>
              </a:rPr>
              <a:t>It is not directly related to the electron density and linear tissue attenuation coefficients as in PET / CT</a:t>
            </a:r>
          </a:p>
          <a:p>
            <a:r>
              <a:rPr lang="en-US" sz="3200" dirty="0">
                <a:latin typeface="Times New Roman" panose="02020603050405020304" pitchFamily="18" charset="0"/>
                <a:cs typeface="Times New Roman" panose="02020603050405020304" pitchFamily="18" charset="0"/>
              </a:rPr>
              <a:t>It is not straightforward to use MRI metrics for attenuation correction</a:t>
            </a:r>
          </a:p>
          <a:p>
            <a:r>
              <a:rPr lang="en-US" sz="3200" dirty="0">
                <a:latin typeface="Times New Roman" panose="02020603050405020304" pitchFamily="18" charset="0"/>
                <a:cs typeface="Times New Roman" panose="02020603050405020304" pitchFamily="18" charset="0"/>
              </a:rPr>
              <a:t>The MR image is eventually segmented into areas with different attenuation values (bone, brain tissue, fluid, and air in the paranasal sinuses), and this attenuation map is then applied to the PET images</a:t>
            </a:r>
          </a:p>
        </p:txBody>
      </p:sp>
      <p:pic>
        <p:nvPicPr>
          <p:cNvPr id="4" name="Sequence objective">
            <a:hlinkClick r:id="" action="ppaction://media"/>
            <a:extLst>
              <a:ext uri="{FF2B5EF4-FFF2-40B4-BE49-F238E27FC236}">
                <a16:creationId xmlns:a16="http://schemas.microsoft.com/office/drawing/2014/main" id="{69C33281-0A8A-431F-A256-F4B8762283F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10118" y="6176963"/>
            <a:ext cx="564646" cy="487363"/>
          </a:xfrm>
          <a:prstGeom prst="rect">
            <a:avLst/>
          </a:prstGeom>
        </p:spPr>
      </p:pic>
    </p:spTree>
    <p:extLst>
      <p:ext uri="{BB962C8B-B14F-4D97-AF65-F5344CB8AC3E}">
        <p14:creationId xmlns:p14="http://schemas.microsoft.com/office/powerpoint/2010/main" val="1397588976"/>
      </p:ext>
    </p:extLst>
  </p:cSld>
  <p:clrMapOvr>
    <a:masterClrMapping/>
  </p:clrMapOvr>
  <mc:AlternateContent xmlns:mc="http://schemas.openxmlformats.org/markup-compatibility/2006" xmlns:p14="http://schemas.microsoft.com/office/powerpoint/2010/main">
    <mc:Choice Requires="p14">
      <p:transition spd="slow" p14:dur="2000" advTm="4397"/>
    </mc:Choice>
    <mc:Fallback xmlns="">
      <p:transition spd="slow" advTm="43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8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66E4A-7FD2-49DA-BD28-8750FE025795}"/>
              </a:ext>
            </a:extLst>
          </p:cNvPr>
          <p:cNvSpPr>
            <a:spLocks noGrp="1"/>
          </p:cNvSpPr>
          <p:nvPr>
            <p:ph type="title"/>
          </p:nvPr>
        </p:nvSpPr>
        <p:spPr>
          <a:xfrm>
            <a:off x="975852" y="2535339"/>
            <a:ext cx="10515600" cy="1325563"/>
          </a:xfrm>
        </p:spPr>
        <p:txBody>
          <a:bodyPr>
            <a:normAutofit/>
          </a:bodyPr>
          <a:lstStyle/>
          <a:p>
            <a:pPr algn="ctr"/>
            <a:r>
              <a:rPr lang="en-US" sz="6000" b="1" dirty="0">
                <a:solidFill>
                  <a:srgbClr val="C00000"/>
                </a:solidFill>
                <a:latin typeface="Times New Roman" panose="02020603050405020304" pitchFamily="18" charset="0"/>
                <a:cs typeface="Times New Roman" panose="02020603050405020304" pitchFamily="18" charset="0"/>
              </a:rPr>
              <a:t>Sequence description</a:t>
            </a:r>
            <a:endParaRPr lang="en-US" sz="6000" dirty="0">
              <a:solidFill>
                <a:srgbClr val="C00000"/>
              </a:solidFill>
              <a:latin typeface="Times New Roman" panose="02020603050405020304" pitchFamily="18" charset="0"/>
              <a:cs typeface="Times New Roman" panose="02020603050405020304" pitchFamily="18" charset="0"/>
            </a:endParaRPr>
          </a:p>
        </p:txBody>
      </p:sp>
      <p:pic>
        <p:nvPicPr>
          <p:cNvPr id="4" name="Seq des">
            <a:hlinkClick r:id="" action="ppaction://media"/>
            <a:extLst>
              <a:ext uri="{FF2B5EF4-FFF2-40B4-BE49-F238E27FC236}">
                <a16:creationId xmlns:a16="http://schemas.microsoft.com/office/drawing/2014/main" id="{BAD475F6-7B3D-4684-A38E-395C42E2627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40613" y="6193196"/>
            <a:ext cx="487363" cy="487363"/>
          </a:xfrm>
          <a:prstGeom prst="rect">
            <a:avLst/>
          </a:prstGeom>
        </p:spPr>
      </p:pic>
    </p:spTree>
    <p:extLst>
      <p:ext uri="{BB962C8B-B14F-4D97-AF65-F5344CB8AC3E}">
        <p14:creationId xmlns:p14="http://schemas.microsoft.com/office/powerpoint/2010/main" val="2651541934"/>
      </p:ext>
    </p:extLst>
  </p:cSld>
  <p:clrMapOvr>
    <a:masterClrMapping/>
  </p:clrMapOvr>
  <mc:AlternateContent xmlns:mc="http://schemas.openxmlformats.org/markup-compatibility/2006" xmlns:p14="http://schemas.microsoft.com/office/powerpoint/2010/main">
    <mc:Choice Requires="p14">
      <p:transition spd="slow" p14:dur="2000" advTm="3586"/>
    </mc:Choice>
    <mc:Fallback xmlns="">
      <p:transition spd="slow" advTm="3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FC34E2-B007-4FE9-9A7F-07A8C2C33B3A}"/>
              </a:ext>
            </a:extLst>
          </p:cNvPr>
          <p:cNvSpPr>
            <a:spLocks noGrp="1"/>
          </p:cNvSpPr>
          <p:nvPr>
            <p:ph idx="1"/>
          </p:nvPr>
        </p:nvSpPr>
        <p:spPr>
          <a:xfrm>
            <a:off x="838200" y="924718"/>
            <a:ext cx="10508226" cy="5705015"/>
          </a:xfrm>
        </p:spPr>
        <p:txBody>
          <a:bodyPr/>
          <a:lstStyle/>
          <a:p>
            <a:pPr marL="0" indent="0" algn="ctr">
              <a:buNone/>
            </a:pPr>
            <a:endParaRPr lang="en-US" dirty="0">
              <a:latin typeface="Times New Roman" panose="02020603050405020304" pitchFamily="18" charset="0"/>
              <a:cs typeface="Times New Roman" panose="02020603050405020304" pitchFamily="18" charset="0"/>
            </a:endParaRPr>
          </a:p>
          <a:p>
            <a:pPr marL="0" indent="0" algn="ctr">
              <a:buNone/>
            </a:pPr>
            <a:endParaRPr lang="en-US" dirty="0">
              <a:latin typeface="Times New Roman" panose="02020603050405020304" pitchFamily="18" charset="0"/>
              <a:cs typeface="Times New Roman" panose="02020603050405020304" pitchFamily="18" charset="0"/>
            </a:endParaRPr>
          </a:p>
          <a:p>
            <a:pPr marL="0" indent="0" algn="ctr">
              <a:buNone/>
            </a:pPr>
            <a:endParaRPr lang="en-US" sz="24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Whole-body diffusion-weighted imaging is especially challenging, Why?</a:t>
            </a:r>
          </a:p>
          <a:p>
            <a:pPr algn="ctr"/>
            <a:r>
              <a:rPr lang="en-US" sz="2400" dirty="0">
                <a:latin typeface="Times New Roman" panose="02020603050405020304" pitchFamily="18" charset="0"/>
                <a:cs typeface="Times New Roman" panose="02020603050405020304" pitchFamily="18" charset="0"/>
              </a:rPr>
              <a:t>Pulse sequences that are inherently fast by design are typically used in PET/MRI protocols. </a:t>
            </a:r>
          </a:p>
          <a:p>
            <a:pPr algn="ctr"/>
            <a:r>
              <a:rPr lang="en-US" sz="2400" dirty="0">
                <a:latin typeface="Times New Roman" panose="02020603050405020304" pitchFamily="18" charset="0"/>
                <a:cs typeface="Times New Roman" panose="02020603050405020304" pitchFamily="18" charset="0"/>
              </a:rPr>
              <a:t>These include single-shot fast spin echo (SSFSE) for T2-weighted imaging and two-point Dixon for T1-weighted imaging. </a:t>
            </a:r>
          </a:p>
          <a:p>
            <a:endParaRPr lang="en-US" dirty="0">
              <a:latin typeface="Times New Roman" panose="02020603050405020304" pitchFamily="18" charset="0"/>
              <a:cs typeface="Times New Roman" panose="02020603050405020304" pitchFamily="18" charset="0"/>
            </a:endParaRPr>
          </a:p>
        </p:txBody>
      </p:sp>
      <p:pic>
        <p:nvPicPr>
          <p:cNvPr id="4" name="Slide3">
            <a:hlinkClick r:id="" action="ppaction://media"/>
            <a:extLst>
              <a:ext uri="{FF2B5EF4-FFF2-40B4-BE49-F238E27FC236}">
                <a16:creationId xmlns:a16="http://schemas.microsoft.com/office/drawing/2014/main" id="{3611258B-A4CD-4669-9FCB-122CCA3594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46426" y="6142370"/>
            <a:ext cx="487363" cy="487363"/>
          </a:xfrm>
          <a:prstGeom prst="rect">
            <a:avLst/>
          </a:prstGeom>
        </p:spPr>
      </p:pic>
    </p:spTree>
    <p:extLst>
      <p:ext uri="{BB962C8B-B14F-4D97-AF65-F5344CB8AC3E}">
        <p14:creationId xmlns:p14="http://schemas.microsoft.com/office/powerpoint/2010/main" val="709983196"/>
      </p:ext>
    </p:extLst>
  </p:cSld>
  <p:clrMapOvr>
    <a:masterClrMapping/>
  </p:clrMapOvr>
  <mc:AlternateContent xmlns:mc="http://schemas.openxmlformats.org/markup-compatibility/2006" xmlns:p14="http://schemas.microsoft.com/office/powerpoint/2010/main">
    <mc:Choice Requires="p14">
      <p:transition spd="slow" p14:dur="2000" advTm="36480"/>
    </mc:Choice>
    <mc:Fallback xmlns="">
      <p:transition spd="slow" advTm="36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603CE-56BE-431E-B4D6-7D5395FC8963}"/>
              </a:ext>
            </a:extLst>
          </p:cNvPr>
          <p:cNvSpPr>
            <a:spLocks noGrp="1"/>
          </p:cNvSpPr>
          <p:nvPr>
            <p:ph type="title"/>
          </p:nvPr>
        </p:nvSpPr>
        <p:spPr>
          <a:xfrm>
            <a:off x="730045" y="383459"/>
            <a:ext cx="10325882" cy="1592365"/>
          </a:xfrm>
        </p:spPr>
        <p:txBody>
          <a:bodyPr>
            <a:normAutofit/>
          </a:bodyPr>
          <a:lstStyle/>
          <a:p>
            <a:r>
              <a:rPr lang="en-US" sz="3600" b="1" dirty="0">
                <a:solidFill>
                  <a:srgbClr val="C00000"/>
                </a:solidFill>
                <a:latin typeface="Times New Roman" panose="02020603050405020304" pitchFamily="18" charset="0"/>
                <a:cs typeface="Times New Roman" panose="02020603050405020304" pitchFamily="18" charset="0"/>
              </a:rPr>
              <a:t>Single-shot fast spin-echo pulse sequences </a:t>
            </a:r>
          </a:p>
        </p:txBody>
      </p:sp>
      <p:sp>
        <p:nvSpPr>
          <p:cNvPr id="3" name="Content Placeholder 2">
            <a:extLst>
              <a:ext uri="{FF2B5EF4-FFF2-40B4-BE49-F238E27FC236}">
                <a16:creationId xmlns:a16="http://schemas.microsoft.com/office/drawing/2014/main" id="{0F8D581C-9BD5-43B2-B039-0BF8CEDAEDCD}"/>
              </a:ext>
            </a:extLst>
          </p:cNvPr>
          <p:cNvSpPr>
            <a:spLocks noGrp="1"/>
          </p:cNvSpPr>
          <p:nvPr>
            <p:ph idx="1"/>
          </p:nvPr>
        </p:nvSpPr>
        <p:spPr>
          <a:xfrm>
            <a:off x="730045" y="2240628"/>
            <a:ext cx="10803194" cy="5283098"/>
          </a:xfrm>
        </p:spPr>
        <p:txBody>
          <a:bodyPr>
            <a:normAutofit/>
          </a:bodyPr>
          <a:lstStyle/>
          <a:p>
            <a:pPr algn="ctr"/>
            <a:r>
              <a:rPr lang="en-US" sz="2400" dirty="0">
                <a:latin typeface="Times New Roman" panose="02020603050405020304" pitchFamily="18" charset="0"/>
                <a:cs typeface="Times New Roman" panose="02020603050405020304" pitchFamily="18" charset="0"/>
              </a:rPr>
              <a:t>Acquire a complete 2D image following a single RF excitation.</a:t>
            </a:r>
          </a:p>
          <a:p>
            <a:pPr marL="0" indent="0" algn="ctr">
              <a:buNone/>
            </a:pPr>
            <a:endParaRPr lang="en-US" sz="2400" dirty="0">
              <a:latin typeface="Times New Roman" panose="02020603050405020304" pitchFamily="18" charset="0"/>
              <a:cs typeface="Times New Roman" panose="02020603050405020304" pitchFamily="18" charset="0"/>
            </a:endParaRPr>
          </a:p>
          <a:p>
            <a:pPr algn="ctr"/>
            <a:r>
              <a:rPr lang="en-US" sz="2400" dirty="0">
                <a:latin typeface="Times New Roman" panose="02020603050405020304" pitchFamily="18" charset="0"/>
                <a:cs typeface="Times New Roman" panose="02020603050405020304" pitchFamily="18" charset="0"/>
              </a:rPr>
              <a:t>the main limitations of this technique are blurring, respectively counterbalanced by relatively low resolution and long repetition times.</a:t>
            </a:r>
          </a:p>
          <a:p>
            <a:pPr marL="0" indent="0" algn="ctr">
              <a:buNone/>
            </a:pPr>
            <a:r>
              <a:rPr lang="en-US" sz="2400" dirty="0">
                <a:latin typeface="Times New Roman" panose="02020603050405020304" pitchFamily="18" charset="0"/>
                <a:cs typeface="Times New Roman" panose="02020603050405020304" pitchFamily="18" charset="0"/>
              </a:rPr>
              <a:t> </a:t>
            </a:r>
          </a:p>
          <a:p>
            <a:pPr algn="ctr"/>
            <a:r>
              <a:rPr lang="en-US" sz="2400" dirty="0">
                <a:latin typeface="Times New Roman" panose="02020603050405020304" pitchFamily="18" charset="0"/>
                <a:cs typeface="Times New Roman" panose="02020603050405020304" pitchFamily="18" charset="0"/>
              </a:rPr>
              <a:t>Technical developments now adopted by all major vendors have improved speed and resolution .</a:t>
            </a:r>
          </a:p>
        </p:txBody>
      </p:sp>
      <p:pic>
        <p:nvPicPr>
          <p:cNvPr id="5" name="Ssfse-[AudioTrimmer.com]">
            <a:hlinkClick r:id="" action="ppaction://media"/>
            <a:extLst>
              <a:ext uri="{FF2B5EF4-FFF2-40B4-BE49-F238E27FC236}">
                <a16:creationId xmlns:a16="http://schemas.microsoft.com/office/drawing/2014/main" id="{078AAB43-3D57-4567-9C8E-A2B27572FF9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61955" y="6200099"/>
            <a:ext cx="487363" cy="487363"/>
          </a:xfrm>
          <a:prstGeom prst="rect">
            <a:avLst/>
          </a:prstGeom>
        </p:spPr>
      </p:pic>
    </p:spTree>
    <p:extLst>
      <p:ext uri="{BB962C8B-B14F-4D97-AF65-F5344CB8AC3E}">
        <p14:creationId xmlns:p14="http://schemas.microsoft.com/office/powerpoint/2010/main" val="695117547"/>
      </p:ext>
    </p:extLst>
  </p:cSld>
  <p:clrMapOvr>
    <a:masterClrMapping/>
  </p:clrMapOvr>
  <mc:AlternateContent xmlns:mc="http://schemas.openxmlformats.org/markup-compatibility/2006" xmlns:p14="http://schemas.microsoft.com/office/powerpoint/2010/main">
    <mc:Choice Requires="p14">
      <p:transition spd="slow" p14:dur="2000" advTm="50190"/>
    </mc:Choice>
    <mc:Fallback xmlns="">
      <p:transition spd="slow" advTm="50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197A2-6044-49C5-81DA-99024CF89F7A}"/>
              </a:ext>
            </a:extLst>
          </p:cNvPr>
          <p:cNvSpPr>
            <a:spLocks noGrp="1"/>
          </p:cNvSpPr>
          <p:nvPr>
            <p:ph type="title"/>
          </p:nvPr>
        </p:nvSpPr>
        <p:spPr>
          <a:xfrm>
            <a:off x="571869" y="840835"/>
            <a:ext cx="10515600" cy="1325563"/>
          </a:xfrm>
        </p:spPr>
        <p:txBody>
          <a:bodyPr>
            <a:normAutofit/>
          </a:bodyPr>
          <a:lstStyle/>
          <a:p>
            <a:r>
              <a:rPr lang="en-US" sz="4000" b="1" i="1" u="sng" dirty="0">
                <a:solidFill>
                  <a:srgbClr val="C00000"/>
                </a:solidFill>
                <a:latin typeface="Times New Roman" panose="02020603050405020304" pitchFamily="18" charset="0"/>
                <a:cs typeface="Times New Roman" panose="02020603050405020304" pitchFamily="18" charset="0"/>
              </a:rPr>
              <a:t>Note:</a:t>
            </a:r>
          </a:p>
        </p:txBody>
      </p:sp>
      <p:sp>
        <p:nvSpPr>
          <p:cNvPr id="3" name="Content Placeholder 2">
            <a:extLst>
              <a:ext uri="{FF2B5EF4-FFF2-40B4-BE49-F238E27FC236}">
                <a16:creationId xmlns:a16="http://schemas.microsoft.com/office/drawing/2014/main" id="{41742BA7-4B01-4D58-9DF4-8093522AE62A}"/>
              </a:ext>
            </a:extLst>
          </p:cNvPr>
          <p:cNvSpPr>
            <a:spLocks noGrp="1"/>
          </p:cNvSpPr>
          <p:nvPr>
            <p:ph idx="1"/>
          </p:nvPr>
        </p:nvSpPr>
        <p:spPr>
          <a:xfrm>
            <a:off x="944821" y="2839171"/>
            <a:ext cx="10515600" cy="4351338"/>
          </a:xfrm>
        </p:spPr>
        <p:txBody>
          <a:bodyPr>
            <a:normAutofit/>
          </a:bodyPr>
          <a:lstStyle/>
          <a:p>
            <a:pPr marL="0" indent="0" algn="ctr">
              <a:buNone/>
            </a:pPr>
            <a:r>
              <a:rPr lang="en-US" dirty="0">
                <a:latin typeface="Times New Roman" panose="02020603050405020304" pitchFamily="18" charset="0"/>
                <a:cs typeface="Times New Roman" panose="02020603050405020304" pitchFamily="18" charset="0"/>
              </a:rPr>
              <a:t>While the clinical acceptance of single-shot fast spin echo is increasing, conventional fast spin echo is still often preferred for superior image quality, despite the longer acquisition times and associated motion sensitivity also STIR and radial fast spin-echo imaging are commonly used. </a:t>
            </a:r>
          </a:p>
        </p:txBody>
      </p:sp>
      <p:pic>
        <p:nvPicPr>
          <p:cNvPr id="5" name="Slide 7 note-[AudioTrimmer.com]">
            <a:hlinkClick r:id="" action="ppaction://media"/>
            <a:extLst>
              <a:ext uri="{FF2B5EF4-FFF2-40B4-BE49-F238E27FC236}">
                <a16:creationId xmlns:a16="http://schemas.microsoft.com/office/drawing/2014/main" id="{A935B13A-8D45-419F-A1C2-6D7CD335E3E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60421" y="6200100"/>
            <a:ext cx="487363" cy="487363"/>
          </a:xfrm>
          <a:prstGeom prst="rect">
            <a:avLst/>
          </a:prstGeom>
        </p:spPr>
      </p:pic>
    </p:spTree>
    <p:extLst>
      <p:ext uri="{BB962C8B-B14F-4D97-AF65-F5344CB8AC3E}">
        <p14:creationId xmlns:p14="http://schemas.microsoft.com/office/powerpoint/2010/main" val="3260558531"/>
      </p:ext>
    </p:extLst>
  </p:cSld>
  <p:clrMapOvr>
    <a:masterClrMapping/>
  </p:clrMapOvr>
  <mc:AlternateContent xmlns:mc="http://schemas.openxmlformats.org/markup-compatibility/2006" xmlns:p14="http://schemas.microsoft.com/office/powerpoint/2010/main">
    <mc:Choice Requires="p14">
      <p:transition spd="slow" p14:dur="2000" advTm="30764"/>
    </mc:Choice>
    <mc:Fallback xmlns="">
      <p:transition spd="slow" advTm="30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7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0A04A-6202-48DB-AAE8-82D12E6DA6C9}"/>
              </a:ext>
            </a:extLst>
          </p:cNvPr>
          <p:cNvSpPr>
            <a:spLocks noGrp="1"/>
          </p:cNvSpPr>
          <p:nvPr>
            <p:ph type="title"/>
          </p:nvPr>
        </p:nvSpPr>
        <p:spPr>
          <a:xfrm>
            <a:off x="412072" y="681037"/>
            <a:ext cx="10515600" cy="1325563"/>
          </a:xfrm>
        </p:spPr>
        <p:txBody>
          <a:bodyPr>
            <a:normAutofit/>
          </a:bodyPr>
          <a:lstStyle/>
          <a:p>
            <a:r>
              <a:rPr lang="en-US" sz="4000" u="sng" dirty="0">
                <a:solidFill>
                  <a:srgbClr val="C00000"/>
                </a:solidFill>
                <a:latin typeface="Times New Roman" panose="02020603050405020304" pitchFamily="18" charset="0"/>
                <a:cs typeface="Times New Roman" panose="02020603050405020304" pitchFamily="18" charset="0"/>
              </a:rPr>
              <a:t>Cont. </a:t>
            </a:r>
          </a:p>
        </p:txBody>
      </p:sp>
      <p:sp>
        <p:nvSpPr>
          <p:cNvPr id="3" name="Content Placeholder 2">
            <a:extLst>
              <a:ext uri="{FF2B5EF4-FFF2-40B4-BE49-F238E27FC236}">
                <a16:creationId xmlns:a16="http://schemas.microsoft.com/office/drawing/2014/main" id="{17D2B63C-0378-44DF-8CC3-B6194310A8CF}"/>
              </a:ext>
            </a:extLst>
          </p:cNvPr>
          <p:cNvSpPr>
            <a:spLocks noGrp="1"/>
          </p:cNvSpPr>
          <p:nvPr>
            <p:ph idx="1"/>
          </p:nvPr>
        </p:nvSpPr>
        <p:spPr>
          <a:xfrm>
            <a:off x="607380" y="2136344"/>
            <a:ext cx="10515600" cy="4351338"/>
          </a:xfrm>
        </p:spPr>
        <p:txBody>
          <a:bodyPr>
            <a:normAutofit fontScale="92500" lnSpcReduction="10000"/>
          </a:bodyPr>
          <a:lstStyle/>
          <a:p>
            <a:r>
              <a:rPr lang="en-US" sz="2400" dirty="0">
                <a:latin typeface="Times New Roman" panose="02020603050405020304" pitchFamily="18" charset="0"/>
                <a:cs typeface="Times New Roman" panose="02020603050405020304" pitchFamily="18" charset="0"/>
              </a:rPr>
              <a:t>Image quality can be superior to single-shot fast spin echo motion insensitivity comes with longer acquisitions.</a:t>
            </a:r>
          </a:p>
          <a:p>
            <a:r>
              <a:rPr lang="en-US" sz="2400" dirty="0">
                <a:latin typeface="Times New Roman" panose="02020603050405020304" pitchFamily="18" charset="0"/>
                <a:cs typeface="Times New Roman" panose="02020603050405020304" pitchFamily="18" charset="0"/>
              </a:rPr>
              <a:t>T1-weighted imaging is performed using high-resolution 3D gradient-echo pulse sequences .</a:t>
            </a:r>
          </a:p>
          <a:p>
            <a:r>
              <a:rPr lang="en-US" sz="2400" dirty="0">
                <a:latin typeface="Times New Roman" panose="02020603050405020304" pitchFamily="18" charset="0"/>
                <a:cs typeface="Times New Roman" panose="02020603050405020304" pitchFamily="18" charset="0"/>
              </a:rPr>
              <a:t>A proposed alternative for T1-weighted imaging, is 3D radial gradient-echo imaging .</a:t>
            </a:r>
          </a:p>
          <a:p>
            <a:r>
              <a:rPr lang="en-US" sz="2400" dirty="0">
                <a:latin typeface="Times New Roman" panose="02020603050405020304" pitchFamily="18" charset="0"/>
                <a:cs typeface="Times New Roman" panose="02020603050405020304" pitchFamily="18" charset="0"/>
              </a:rPr>
              <a:t> Accelerated imaging strategies can be used to speed up the acquisition, at the cost of reduced signal-to-noise ratio and with performance dependent on the specific array coil used for signal reception. </a:t>
            </a:r>
          </a:p>
          <a:p>
            <a:r>
              <a:rPr lang="en-US" sz="2400" dirty="0">
                <a:latin typeface="Times New Roman" panose="02020603050405020304" pitchFamily="18" charset="0"/>
                <a:cs typeface="Times New Roman" panose="02020603050405020304" pitchFamily="18" charset="0"/>
              </a:rPr>
              <a:t>Parallel imaging methods are standard on clinical PET/MRI systems . They use receive coil arrays, </a:t>
            </a:r>
            <a:r>
              <a:rPr lang="en-US" sz="2400" dirty="0" err="1">
                <a:latin typeface="Times New Roman" panose="02020603050405020304" pitchFamily="18" charset="0"/>
                <a:cs typeface="Times New Roman" panose="02020603050405020304" pitchFamily="18" charset="0"/>
              </a:rPr>
              <a:t>undersample</a:t>
            </a:r>
            <a:r>
              <a:rPr lang="en-US" sz="2400" dirty="0">
                <a:latin typeface="Times New Roman" panose="02020603050405020304" pitchFamily="18" charset="0"/>
                <a:cs typeface="Times New Roman" panose="02020603050405020304" pitchFamily="18" charset="0"/>
              </a:rPr>
              <a:t> data in k-space.</a:t>
            </a:r>
          </a:p>
          <a:p>
            <a:r>
              <a:rPr lang="en-US" sz="2400" dirty="0">
                <a:latin typeface="Times New Roman" panose="02020603050405020304" pitchFamily="18" charset="0"/>
                <a:cs typeface="Times New Roman" panose="02020603050405020304" pitchFamily="18" charset="0"/>
              </a:rPr>
              <a:t> Compressed sensing utilizes the inherent sparsity of MR images to accelerate acquisitions , which is now implemented for pulse sequences in current commercial scanners. The use of compressed sensing will likely increase in the future.</a:t>
            </a:r>
          </a:p>
        </p:txBody>
      </p:sp>
      <p:pic>
        <p:nvPicPr>
          <p:cNvPr id="6" name="slide8">
            <a:hlinkClick r:id="" action="ppaction://media"/>
            <a:extLst>
              <a:ext uri="{FF2B5EF4-FFF2-40B4-BE49-F238E27FC236}">
                <a16:creationId xmlns:a16="http://schemas.microsoft.com/office/drawing/2014/main" id="{D3EC25AA-EEC4-4FAB-80A8-1D9559ACDEB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55531" y="6011416"/>
            <a:ext cx="487363" cy="487363"/>
          </a:xfrm>
          <a:prstGeom prst="rect">
            <a:avLst/>
          </a:prstGeom>
        </p:spPr>
      </p:pic>
    </p:spTree>
    <p:extLst>
      <p:ext uri="{BB962C8B-B14F-4D97-AF65-F5344CB8AC3E}">
        <p14:creationId xmlns:p14="http://schemas.microsoft.com/office/powerpoint/2010/main" val="281685388"/>
      </p:ext>
    </p:extLst>
  </p:cSld>
  <p:clrMapOvr>
    <a:masterClrMapping/>
  </p:clrMapOvr>
  <mc:AlternateContent xmlns:mc="http://schemas.openxmlformats.org/markup-compatibility/2006" xmlns:p14="http://schemas.microsoft.com/office/powerpoint/2010/main">
    <mc:Choice Requires="p14">
      <p:transition spd="slow" p14:dur="2000" advTm="103489"/>
    </mc:Choice>
    <mc:Fallback xmlns="">
      <p:transition spd="slow" advTm="1034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48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2EDC0-0828-4511-BEEC-A8974CB2D30D}"/>
              </a:ext>
            </a:extLst>
          </p:cNvPr>
          <p:cNvSpPr>
            <a:spLocks noGrp="1"/>
          </p:cNvSpPr>
          <p:nvPr>
            <p:ph type="title"/>
          </p:nvPr>
        </p:nvSpPr>
        <p:spPr>
          <a:xfrm>
            <a:off x="542637" y="717983"/>
            <a:ext cx="10515600" cy="1325563"/>
          </a:xfrm>
        </p:spPr>
        <p:txBody>
          <a:bodyPr>
            <a:normAutofit/>
          </a:bodyPr>
          <a:lstStyle/>
          <a:p>
            <a:r>
              <a:rPr lang="en-US" sz="3600" b="1" dirty="0">
                <a:solidFill>
                  <a:srgbClr val="C00000"/>
                </a:solidFill>
                <a:latin typeface="Times New Roman" panose="02020603050405020304" pitchFamily="18" charset="0"/>
                <a:cs typeface="Times New Roman" panose="02020603050405020304" pitchFamily="18" charset="0"/>
              </a:rPr>
              <a:t>MR Attenuation Correction:</a:t>
            </a:r>
            <a:r>
              <a:rPr lang="en-US" sz="3200" b="1" dirty="0">
                <a:solidFill>
                  <a:srgbClr val="FF0000"/>
                </a:solidFill>
              </a:rPr>
              <a:t/>
            </a:r>
            <a:br>
              <a:rPr lang="en-US" sz="3200" b="1" dirty="0">
                <a:solidFill>
                  <a:srgbClr val="FF0000"/>
                </a:solidFill>
              </a:rPr>
            </a:br>
            <a:endParaRPr lang="en-US" sz="3200" dirty="0">
              <a:solidFill>
                <a:srgbClr val="FF0000"/>
              </a:solidFill>
            </a:endParaRPr>
          </a:p>
        </p:txBody>
      </p:sp>
      <p:sp>
        <p:nvSpPr>
          <p:cNvPr id="3" name="Content Placeholder 2">
            <a:extLst>
              <a:ext uri="{FF2B5EF4-FFF2-40B4-BE49-F238E27FC236}">
                <a16:creationId xmlns:a16="http://schemas.microsoft.com/office/drawing/2014/main" id="{F02FDE5A-1BAE-4CD6-A3E3-08645D4A24DB}"/>
              </a:ext>
            </a:extLst>
          </p:cNvPr>
          <p:cNvSpPr>
            <a:spLocks noGrp="1"/>
          </p:cNvSpPr>
          <p:nvPr>
            <p:ph idx="1"/>
          </p:nvPr>
        </p:nvSpPr>
        <p:spPr>
          <a:xfrm>
            <a:off x="838200" y="3017116"/>
            <a:ext cx="10515600" cy="4351338"/>
          </a:xfrm>
        </p:spPr>
        <p:txBody>
          <a:bodyPr>
            <a:normAutofit/>
          </a:bodyPr>
          <a:lstStyle/>
          <a:p>
            <a:pPr algn="ctr"/>
            <a:r>
              <a:rPr lang="en-US" sz="2400" dirty="0">
                <a:latin typeface="Times New Roman" panose="02020603050405020304" pitchFamily="18" charset="0"/>
                <a:cs typeface="Times New Roman" panose="02020603050405020304" pitchFamily="18" charset="0"/>
              </a:rPr>
              <a:t>PET reconstruction requires an estimate of the photon attenuation prior to detection. Which is a challenge for PET/MRI.</a:t>
            </a:r>
          </a:p>
        </p:txBody>
      </p:sp>
      <p:pic>
        <p:nvPicPr>
          <p:cNvPr id="4" name="Fat-water Imaging-[AudioTrimmer.com]">
            <a:hlinkClick r:id="" action="ppaction://media"/>
            <a:extLst>
              <a:ext uri="{FF2B5EF4-FFF2-40B4-BE49-F238E27FC236}">
                <a16:creationId xmlns:a16="http://schemas.microsoft.com/office/drawing/2014/main" id="{C4D250B2-580A-45F1-B64D-01B90851EB7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93567" y="6219555"/>
            <a:ext cx="487363" cy="487363"/>
          </a:xfrm>
          <a:prstGeom prst="rect">
            <a:avLst/>
          </a:prstGeom>
        </p:spPr>
      </p:pic>
    </p:spTree>
    <p:extLst>
      <p:ext uri="{BB962C8B-B14F-4D97-AF65-F5344CB8AC3E}">
        <p14:creationId xmlns:p14="http://schemas.microsoft.com/office/powerpoint/2010/main" val="2902630951"/>
      </p:ext>
    </p:extLst>
  </p:cSld>
  <p:clrMapOvr>
    <a:masterClrMapping/>
  </p:clrMapOvr>
  <mc:AlternateContent xmlns:mc="http://schemas.openxmlformats.org/markup-compatibility/2006" xmlns:p14="http://schemas.microsoft.com/office/powerpoint/2010/main">
    <mc:Choice Requires="p14">
      <p:transition spd="slow" p14:dur="2000" advTm="60483"/>
    </mc:Choice>
    <mc:Fallback xmlns="">
      <p:transition spd="slow" advTm="60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4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970</TotalTime>
  <Words>665</Words>
  <Application>Microsoft Office PowerPoint</Application>
  <PresentationFormat>Widescreen</PresentationFormat>
  <Paragraphs>66</Paragraphs>
  <Slides>18</Slides>
  <Notes>0</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Rockwell</vt:lpstr>
      <vt:lpstr>Rockwell Condensed</vt:lpstr>
      <vt:lpstr>Times New Roman</vt:lpstr>
      <vt:lpstr>Wingdings</vt:lpstr>
      <vt:lpstr>Wood Type</vt:lpstr>
      <vt:lpstr>Nuclear Based MRI</vt:lpstr>
      <vt:lpstr>Introduction</vt:lpstr>
      <vt:lpstr>Sequence Objective</vt:lpstr>
      <vt:lpstr>Sequence description</vt:lpstr>
      <vt:lpstr>PowerPoint Presentation</vt:lpstr>
      <vt:lpstr>Single-shot fast spin-echo pulse sequences </vt:lpstr>
      <vt:lpstr>Note:</vt:lpstr>
      <vt:lpstr>Cont. </vt:lpstr>
      <vt:lpstr>MR Attenuation Correction: </vt:lpstr>
      <vt:lpstr>Fat/Water Imaging: </vt:lpstr>
      <vt:lpstr>Bone Imaging:</vt:lpstr>
      <vt:lpstr>Diffusion-Weighted Imaging:</vt:lpstr>
      <vt:lpstr>Whole-Body Diffusion-Weighted Imaging</vt:lpstr>
      <vt:lpstr>Lung Imaging:</vt:lpstr>
      <vt:lpstr>Image contrast in mri</vt:lpstr>
      <vt:lpstr>Repetition Time</vt:lpstr>
      <vt:lpstr>Echo Time</vt:lpstr>
      <vt:lpstr>PET/MRI Instrument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NMR</dc:title>
  <dc:creator>marwa abdullah</dc:creator>
  <cp:lastModifiedBy>Mostafa Yehia</cp:lastModifiedBy>
  <cp:revision>77</cp:revision>
  <dcterms:created xsi:type="dcterms:W3CDTF">2020-05-20T17:09:20Z</dcterms:created>
  <dcterms:modified xsi:type="dcterms:W3CDTF">2020-05-28T22:55:54Z</dcterms:modified>
</cp:coreProperties>
</file>